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7010400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8" d="100"/>
          <a:sy n="158" d="100"/>
        </p:scale>
        <p:origin x="-21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9ED6-F5E6-4F4C-AE14-33754E8E650E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EF39-F266-4C31-8C35-C9AC2EEAA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504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9ED6-F5E6-4F4C-AE14-33754E8E650E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EF39-F266-4C31-8C35-C9AC2EEAA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176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9ED6-F5E6-4F4C-AE14-33754E8E650E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EF39-F266-4C31-8C35-C9AC2EEAA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97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9ED6-F5E6-4F4C-AE14-33754E8E650E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EF39-F266-4C31-8C35-C9AC2EEAA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10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9ED6-F5E6-4F4C-AE14-33754E8E650E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EF39-F266-4C31-8C35-C9AC2EEAA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13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9ED6-F5E6-4F4C-AE14-33754E8E650E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EF39-F266-4C31-8C35-C9AC2EEAA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02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9ED6-F5E6-4F4C-AE14-33754E8E650E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EF39-F266-4C31-8C35-C9AC2EEAA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6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9ED6-F5E6-4F4C-AE14-33754E8E650E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EF39-F266-4C31-8C35-C9AC2EEAA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2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9ED6-F5E6-4F4C-AE14-33754E8E650E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EF39-F266-4C31-8C35-C9AC2EEAA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38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9ED6-F5E6-4F4C-AE14-33754E8E650E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EF39-F266-4C31-8C35-C9AC2EEAA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49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9ED6-F5E6-4F4C-AE14-33754E8E650E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1EF39-F266-4C31-8C35-C9AC2EEAA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621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29ED6-F5E6-4F4C-AE14-33754E8E650E}" type="datetimeFigureOut">
              <a:rPr lang="en-US" smtClean="0"/>
              <a:t>11/8/2012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1EF39-F266-4C31-8C35-C9AC2EEAA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0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4" y="120649"/>
            <a:ext cx="9034463" cy="661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9"/>
          <p:cNvSpPr>
            <a:spLocks noGrp="1"/>
          </p:cNvSpPr>
          <p:nvPr>
            <p:ph type="ctrTitle"/>
          </p:nvPr>
        </p:nvSpPr>
        <p:spPr>
          <a:xfrm>
            <a:off x="838200" y="685800"/>
            <a:ext cx="7772400" cy="685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High Impact</a:t>
            </a:r>
            <a:r>
              <a:rPr kumimoji="0" lang="en-US" sz="3600" b="1" i="1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Leadership</a:t>
            </a:r>
            <a:endParaRPr kumimoji="0" lang="en-US" sz="3600" b="1" i="1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Subtitle 10"/>
          <p:cNvSpPr>
            <a:spLocks noGrp="1"/>
          </p:cNvSpPr>
          <p:nvPr>
            <p:ph type="subTitle" idx="1"/>
          </p:nvPr>
        </p:nvSpPr>
        <p:spPr>
          <a:xfrm>
            <a:off x="1371600" y="1676400"/>
            <a:ext cx="6400800" cy="41148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TASSCUBO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="1" kern="0" dirty="0">
              <a:solidFill>
                <a:sysClr val="windowText" lastClr="000000"/>
              </a:solidFill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Presented by 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Ben D. Welch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, Ph.D.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Assistant Dean for Executive Education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Mays Business School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Texas A&amp;M University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892909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120650"/>
            <a:ext cx="9034463" cy="661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461963" y="1708056"/>
            <a:ext cx="8229600" cy="4464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40000"/>
              </a:spcBef>
              <a:spcAft>
                <a:spcPct val="20000"/>
              </a:spcAft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II.	Critical Steps in Dealing with Change</a:t>
            </a:r>
          </a:p>
          <a:p>
            <a:pPr marL="1028700" marR="0" lvl="1" indent="-4000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A.	Stages are feelings – not behaviors</a:t>
            </a:r>
          </a:p>
          <a:p>
            <a:pPr marL="1028700" marR="0" lvl="1" indent="-4000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B.	Employees will not move through the stages quicker 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than the manager</a:t>
            </a:r>
          </a:p>
          <a:p>
            <a:pPr marL="1028700" marR="0" lvl="1" indent="-4000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C.	All low morale is an anger problem</a:t>
            </a:r>
          </a:p>
          <a:p>
            <a:pPr marL="1028700" marR="0" lvl="1" indent="-4000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D.	All change produces fear</a:t>
            </a:r>
          </a:p>
          <a:p>
            <a:pPr marL="1028700" marR="0" lvl="1" indent="-4000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E.	Increase information flow</a:t>
            </a:r>
          </a:p>
          <a:p>
            <a:pPr marL="1028700" marR="0" lvl="1" indent="-4000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F.	All perceptions are distorted	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476250"/>
            <a:ext cx="8716963" cy="8953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Managing Change and Transition </a:t>
            </a:r>
            <a:b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By Dr. Ben Bissell (W.R.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Shirah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Publisher, 804-745-1877)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0889987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120650"/>
            <a:ext cx="9034463" cy="661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461963" y="1801812"/>
            <a:ext cx="8229600" cy="444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40000"/>
              </a:spcBef>
              <a:spcAft>
                <a:spcPct val="20000"/>
              </a:spcAft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III.	The Importance of Creating the Familiar</a:t>
            </a:r>
          </a:p>
          <a:p>
            <a:pPr marL="1028700" marR="0" lvl="1" indent="-4000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A.	Keep things familiar</a:t>
            </a:r>
          </a:p>
          <a:p>
            <a:pPr marL="1028700" marR="0" lvl="1" indent="-4000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B.	People need stability when going through change</a:t>
            </a:r>
          </a:p>
          <a:p>
            <a:pPr marL="1028700" marR="0" lvl="1" indent="-4000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C.	Grieving is normal and necessary</a:t>
            </a:r>
          </a:p>
          <a:p>
            <a:pPr marL="1028700" marR="0" lvl="1" indent="-4000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D.	Build a new support system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552450"/>
            <a:ext cx="8716963" cy="8953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Managing Change and Transition </a:t>
            </a:r>
            <a:b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By Dr. Ben Bissell (W.R.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Shirah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Publisher, 804-745-1877)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2814310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120650"/>
            <a:ext cx="9034463" cy="661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461963" y="1779774"/>
            <a:ext cx="8229600" cy="4392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40000"/>
              </a:spcBef>
              <a:spcAft>
                <a:spcPct val="20000"/>
              </a:spcAft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IV.	Coping with the Stress of Change</a:t>
            </a:r>
          </a:p>
          <a:p>
            <a:pPr marL="1028700" marR="0" lvl="1" indent="-40005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A.	Take care of yourself physically and emotionally</a:t>
            </a:r>
          </a:p>
          <a:p>
            <a:pPr marL="1028700" marR="0" lvl="1" indent="-40005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B.	Four physical signals to be aware of:</a:t>
            </a:r>
          </a:p>
          <a:p>
            <a:pPr marL="13716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1.	A body part</a:t>
            </a:r>
          </a:p>
          <a:p>
            <a:pPr marL="13716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2.	Breathing</a:t>
            </a:r>
          </a:p>
          <a:p>
            <a:pPr marL="13716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3.	Eating pace</a:t>
            </a:r>
          </a:p>
          <a:p>
            <a:pPr marL="13716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4.	Sleeping pattern</a:t>
            </a:r>
          </a:p>
          <a:p>
            <a:pPr marL="1028700" marR="0" lvl="1" indent="-40005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C.	You must have some time to be a child again</a:t>
            </a:r>
          </a:p>
          <a:p>
            <a:pPr marL="13716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1371600" marR="0" lvl="2" indent="-22860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>
          <a:xfrm>
            <a:off x="274637" y="476250"/>
            <a:ext cx="8716963" cy="8953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Managing Change and Transition </a:t>
            </a:r>
            <a:b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By Dr. Ben Bissell (W.R.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Shirah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Publisher, 804-745-1877)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818892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120650"/>
            <a:ext cx="9034463" cy="661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 bwMode="auto">
          <a:xfrm>
            <a:off x="1104900" y="1903069"/>
            <a:ext cx="2924175" cy="2924175"/>
          </a:xfrm>
          <a:prstGeom prst="ellipse">
            <a:avLst/>
          </a:prstGeom>
          <a:solidFill>
            <a:srgbClr val="00CC99">
              <a:lumMod val="50000"/>
            </a:srgbClr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angle"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5" name="Oval 4"/>
          <p:cNvSpPr/>
          <p:nvPr/>
        </p:nvSpPr>
        <p:spPr bwMode="auto">
          <a:xfrm>
            <a:off x="5257800" y="1903737"/>
            <a:ext cx="2924175" cy="2924175"/>
          </a:xfrm>
          <a:prstGeom prst="ellipse">
            <a:avLst/>
          </a:prstGeom>
          <a:solidFill>
            <a:srgbClr val="A50021"/>
          </a:solidFill>
          <a:ln w="12700" cap="sq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angle"/>
          </a:sp3d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</a:endParaRPr>
          </a:p>
        </p:txBody>
      </p:sp>
      <p:sp>
        <p:nvSpPr>
          <p:cNvPr id="6" name="Rectangle 11"/>
          <p:cNvSpPr txBox="1">
            <a:spLocks noChangeArrowheads="1"/>
          </p:cNvSpPr>
          <p:nvPr/>
        </p:nvSpPr>
        <p:spPr bwMode="auto">
          <a:xfrm>
            <a:off x="461209" y="323850"/>
            <a:ext cx="871696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The Psychological </a:t>
            </a:r>
            <a:r>
              <a:rPr lang="en-US" sz="3600" b="0" kern="0" dirty="0">
                <a:solidFill>
                  <a:srgbClr val="000000"/>
                </a:solidFill>
              </a:rPr>
              <a:t>C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ontract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>
            <a:off x="1228725" y="2961012"/>
            <a:ext cx="2590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C0C0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"/>
              </a:rPr>
              <a:t>Contributions from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C0C0C0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"/>
              </a:rPr>
              <a:t>the Individual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495925" y="2961012"/>
            <a:ext cx="2362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rgbClr val="C0C0C0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"/>
              </a:rPr>
              <a:t>Inducements from the Organization</a:t>
            </a:r>
          </a:p>
        </p:txBody>
      </p:sp>
      <p:sp>
        <p:nvSpPr>
          <p:cNvPr id="9" name="Right Arrow 8"/>
          <p:cNvSpPr/>
          <p:nvPr/>
        </p:nvSpPr>
        <p:spPr bwMode="auto">
          <a:xfrm>
            <a:off x="4229100" y="2622207"/>
            <a:ext cx="876300" cy="434055"/>
          </a:xfrm>
          <a:prstGeom prst="rightArrow">
            <a:avLst>
              <a:gd name="adj1" fmla="val 50000"/>
              <a:gd name="adj2" fmla="val 74139"/>
            </a:avLst>
          </a:prstGeom>
          <a:gradFill rotWithShape="1">
            <a:gsLst>
              <a:gs pos="0">
                <a:srgbClr val="000000">
                  <a:tint val="50000"/>
                  <a:satMod val="300000"/>
                </a:srgbClr>
              </a:gs>
              <a:gs pos="35000">
                <a:srgbClr val="000000">
                  <a:tint val="37000"/>
                  <a:satMod val="300000"/>
                </a:srgbClr>
              </a:gs>
              <a:gs pos="100000">
                <a:srgbClr val="000000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 bwMode="auto">
          <a:xfrm flipH="1">
            <a:off x="4229100" y="3365157"/>
            <a:ext cx="876300" cy="434055"/>
          </a:xfrm>
          <a:prstGeom prst="rightArrow">
            <a:avLst>
              <a:gd name="adj1" fmla="val 50000"/>
              <a:gd name="adj2" fmla="val 74139"/>
            </a:avLst>
          </a:prstGeom>
          <a:gradFill rotWithShape="1">
            <a:gsLst>
              <a:gs pos="0">
                <a:srgbClr val="000000">
                  <a:tint val="50000"/>
                  <a:satMod val="300000"/>
                </a:srgbClr>
              </a:gs>
              <a:gs pos="35000">
                <a:srgbClr val="000000">
                  <a:tint val="37000"/>
                  <a:satMod val="300000"/>
                </a:srgbClr>
              </a:gs>
              <a:gs pos="100000">
                <a:srgbClr val="000000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000000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5564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120650"/>
            <a:ext cx="9034463" cy="661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itle 6"/>
          <p:cNvSpPr>
            <a:spLocks noGrp="1" noChangeArrowheads="1"/>
          </p:cNvSpPr>
          <p:nvPr>
            <p:ph type="title"/>
          </p:nvPr>
        </p:nvSpPr>
        <p:spPr>
          <a:xfrm>
            <a:off x="461209" y="400050"/>
            <a:ext cx="8716963" cy="8953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The </a:t>
            </a:r>
            <a:r>
              <a:rPr lang="en-US" sz="3600" kern="0" noProof="0" dirty="0" smtClean="0">
                <a:solidFill>
                  <a:srgbClr val="000000"/>
                </a:solidFill>
              </a:rPr>
              <a:t>P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erson-Job </a:t>
            </a:r>
            <a:r>
              <a:rPr lang="en-US" sz="3600" kern="0" dirty="0">
                <a:solidFill>
                  <a:srgbClr val="000000"/>
                </a:solidFill>
              </a:rPr>
              <a:t>F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it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8" name="Rectangle 7"/>
          <p:cNvSpPr txBox="1">
            <a:spLocks noChangeArrowheads="1"/>
          </p:cNvSpPr>
          <p:nvPr/>
        </p:nvSpPr>
        <p:spPr bwMode="auto">
          <a:xfrm>
            <a:off x="1757363" y="1965325"/>
            <a:ext cx="5100637" cy="291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40000"/>
              </a:spcBef>
              <a:spcAft>
                <a:spcPct val="20000"/>
              </a:spcAft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The specific aspect of managing psychological contracts is managing</a:t>
            </a:r>
          </a:p>
          <a:p>
            <a:pPr marL="461963" marR="0" lvl="1" indent="-23495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The person-job fit: The extent to which the contributions made by the individual match the inducements offered by the organization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457200" y="5117068"/>
            <a:ext cx="83820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/>
              <a:t>What should a manager do if he or she discovers that an employee is not a good “fit”?</a:t>
            </a:r>
          </a:p>
        </p:txBody>
      </p:sp>
    </p:spTree>
    <p:extLst>
      <p:ext uri="{BB962C8B-B14F-4D97-AF65-F5344CB8AC3E}">
        <p14:creationId xmlns:p14="http://schemas.microsoft.com/office/powerpoint/2010/main" val="1121269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120650"/>
            <a:ext cx="9034463" cy="661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274637" y="323850"/>
            <a:ext cx="871696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j-ea"/>
                <a:cs typeface="+mj-cs"/>
              </a:rPr>
              <a:t>What is the nature of individual differences?</a:t>
            </a:r>
            <a:endParaRPr kumimoji="0" lang="en-US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 bwMode="auto">
          <a:xfrm>
            <a:off x="998692" y="1676400"/>
            <a:ext cx="5554508" cy="466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40000"/>
              </a:spcBef>
              <a:spcAft>
                <a:spcPct val="20000"/>
              </a:spcAft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Individual differences are personal attributes that vary from one person to another.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8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Managers must be aware </a:t>
            </a:r>
            <a:b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of their emotional intelligence (EI).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057835" y="5405735"/>
            <a:ext cx="5952565" cy="46166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latin typeface="Arial" charset="0"/>
              </a:rPr>
              <a:t>What are individual differences?</a:t>
            </a:r>
          </a:p>
        </p:txBody>
      </p:sp>
    </p:spTree>
    <p:extLst>
      <p:ext uri="{BB962C8B-B14F-4D97-AF65-F5344CB8AC3E}">
        <p14:creationId xmlns:p14="http://schemas.microsoft.com/office/powerpoint/2010/main" val="115939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120650"/>
            <a:ext cx="9034463" cy="661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>
          <a:xfrm>
            <a:off x="381000" y="323850"/>
            <a:ext cx="8716963" cy="8953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EI – Being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Intelligent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about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Emotions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1370012" y="1619250"/>
            <a:ext cx="4268788" cy="488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40000"/>
              </a:spcBef>
              <a:spcAft>
                <a:spcPct val="20000"/>
              </a:spcAft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Competencies: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Self-awareness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Self-regulation (managing your feelings)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Self-motivation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Empathy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Effective Relationships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838200" y="5683536"/>
            <a:ext cx="8167688" cy="52322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400" b="1" dirty="0"/>
              <a:t>Emotional Intelligence Resource:</a:t>
            </a:r>
          </a:p>
          <a:p>
            <a:r>
              <a:rPr lang="en-US" sz="1400" i="1" dirty="0"/>
              <a:t>The Emotional Intelligence </a:t>
            </a:r>
            <a:r>
              <a:rPr lang="en-US" sz="1400" i="1" dirty="0" err="1"/>
              <a:t>Quickbook</a:t>
            </a:r>
            <a:r>
              <a:rPr lang="en-US" sz="1400" dirty="0"/>
              <a:t>, Dr. Travis </a:t>
            </a:r>
            <a:r>
              <a:rPr lang="en-US" sz="1400" dirty="0" err="1"/>
              <a:t>Bradberry</a:t>
            </a:r>
            <a:r>
              <a:rPr lang="en-US" sz="1400" dirty="0"/>
              <a:t>, Dr. Jean Greaves</a:t>
            </a:r>
          </a:p>
        </p:txBody>
      </p:sp>
    </p:spTree>
    <p:extLst>
      <p:ext uri="{BB962C8B-B14F-4D97-AF65-F5344CB8AC3E}">
        <p14:creationId xmlns:p14="http://schemas.microsoft.com/office/powerpoint/2010/main" val="1917395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120650"/>
            <a:ext cx="9034463" cy="661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7"/>
          <p:cNvSpPr>
            <a:spLocks noGrp="1" noChangeArrowheads="1"/>
          </p:cNvSpPr>
          <p:nvPr>
            <p:ph type="title"/>
          </p:nvPr>
        </p:nvSpPr>
        <p:spPr>
          <a:xfrm>
            <a:off x="76200" y="323850"/>
            <a:ext cx="8716963" cy="8953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The Nature of Conflict when Dealing with Emotions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Rectangle 8"/>
          <p:cNvSpPr txBox="1">
            <a:spLocks noChangeArrowheads="1"/>
          </p:cNvSpPr>
          <p:nvPr/>
        </p:nvSpPr>
        <p:spPr bwMode="auto">
          <a:xfrm>
            <a:off x="461963" y="1708937"/>
            <a:ext cx="4186237" cy="324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40000"/>
              </a:spcBef>
              <a:spcAft>
                <a:spcPct val="20000"/>
              </a:spcAft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How would you define conflict?</a:t>
            </a:r>
          </a:p>
          <a:p>
            <a:pPr marL="461963" marR="0" lvl="1" indent="-234950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 disagreement between </a:t>
            </a:r>
            <a:b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</a:b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two or more:</a:t>
            </a:r>
          </a:p>
          <a:p>
            <a:pPr marL="801688" marR="0" lvl="2" indent="-227013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Individuals</a:t>
            </a:r>
          </a:p>
          <a:p>
            <a:pPr marL="801688" marR="0" lvl="2" indent="-227013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Groups</a:t>
            </a:r>
          </a:p>
          <a:p>
            <a:pPr marL="801688" marR="0" lvl="2" indent="-227013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Organizations</a:t>
            </a:r>
          </a:p>
          <a:p>
            <a:pPr marL="801688" marR="0" lvl="2" indent="-227013" algn="l" defTabSz="914400" rtl="0" eaLnBrk="0" fontAlgn="base" latinLnBrk="0" hangingPunct="0">
              <a:lnSpc>
                <a:spcPct val="10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  <p:pic>
        <p:nvPicPr>
          <p:cNvPr id="6" name="Picture 3" descr="C:\Documents and Settings\MMowry\Local Settings\Temporary Internet Files\Content.IE5\EFEA2J9M\MPj04386550000[1]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410200" y="1619250"/>
            <a:ext cx="3204447" cy="430740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7" name="Text Box 12"/>
          <p:cNvSpPr txBox="1">
            <a:spLocks noChangeArrowheads="1"/>
          </p:cNvSpPr>
          <p:nvPr/>
        </p:nvSpPr>
        <p:spPr bwMode="auto">
          <a:xfrm>
            <a:off x="381000" y="5373469"/>
            <a:ext cx="4191000" cy="64633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Is conflict positive when building </a:t>
            </a:r>
            <a:r>
              <a:rPr lang="en-US" dirty="0" smtClean="0"/>
              <a:t>effective </a:t>
            </a:r>
            <a:r>
              <a:rPr lang="en-US" dirty="0"/>
              <a:t>relationships?</a:t>
            </a:r>
          </a:p>
        </p:txBody>
      </p:sp>
    </p:spTree>
    <p:extLst>
      <p:ext uri="{BB962C8B-B14F-4D97-AF65-F5344CB8AC3E}">
        <p14:creationId xmlns:p14="http://schemas.microsoft.com/office/powerpoint/2010/main" val="3380312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120650"/>
            <a:ext cx="9034463" cy="661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461963" y="1619250"/>
            <a:ext cx="8229600" cy="46999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40000"/>
              </a:spcBef>
              <a:spcAft>
                <a:spcPct val="20000"/>
              </a:spcAft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*	According to research by Kenneth W. Thomas and Ralph H. 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Kilmann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, individuals handle conflict on two dimensions:</a:t>
            </a:r>
          </a:p>
          <a:p>
            <a:pPr marL="857250" marR="0" lvl="1" indent="-457200" algn="l" defTabSz="914400" rtl="0" eaLnBrk="0" fontAlgn="base" latinLnBrk="0" hangingPunct="0">
              <a:lnSpc>
                <a:spcPct val="9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 typeface="+mj-lt"/>
              <a:buAutoNum type="arabicPeriod"/>
              <a:tabLst>
                <a:tab pos="685800" algn="l"/>
              </a:tabLst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Assertiveness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– The extent to which the individual 	attempts to satisfy his or her own concerns</a:t>
            </a:r>
          </a:p>
          <a:p>
            <a:pPr marL="857250" marR="0" lvl="1" indent="-457200" algn="l" defTabSz="914400" rtl="0" eaLnBrk="0" fontAlgn="base" latinLnBrk="0" hangingPunct="0">
              <a:lnSpc>
                <a:spcPct val="9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 typeface="+mj-lt"/>
              <a:buAutoNum type="arabicPeriod"/>
              <a:tabLst>
                <a:tab pos="685800" algn="l"/>
              </a:tabLst>
              <a:defRPr/>
            </a:pP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Cooperativeness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– The extent to which the individual attempts to satisfy the other person’s concerns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*   Thomas-</a:t>
            </a:r>
            <a:r>
              <a:rPr kumimoji="0" lang="en-US" sz="24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Kilmann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Conflict Mode Instrument (A) </a:t>
            </a: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</a:rPr>
              <a:t>	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3333CC"/>
                </a:solidFill>
                <a:effectLst/>
                <a:uLnTx/>
                <a:uFillTx/>
              </a:rPr>
              <a:t>http://www.cpp.com/detail/detailitem.asp?ic=4813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56099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120650"/>
            <a:ext cx="9034463" cy="661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23"/>
          <p:cNvSpPr txBox="1">
            <a:spLocks noChangeArrowheads="1"/>
          </p:cNvSpPr>
          <p:nvPr/>
        </p:nvSpPr>
        <p:spPr bwMode="auto">
          <a:xfrm>
            <a:off x="304800" y="323850"/>
            <a:ext cx="871696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rgbClr val="FFFFFF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j-ea"/>
                <a:cs typeface="+mj-cs"/>
              </a:rPr>
              <a:t>The Five </a:t>
            </a:r>
            <a:r>
              <a:rPr lang="en-US" b="0" kern="0" dirty="0" smtClean="0">
                <a:solidFill>
                  <a:srgbClr val="000000"/>
                </a:solidFill>
              </a:rPr>
              <a:t>C</a:t>
            </a:r>
            <a:r>
              <a:rPr kumimoji="0" lang="en-US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j-ea"/>
                <a:cs typeface="+mj-cs"/>
              </a:rPr>
              <a:t>onflict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j-ea"/>
                <a:cs typeface="+mj-cs"/>
              </a:rPr>
              <a:t>-Handling </a:t>
            </a:r>
            <a:r>
              <a:rPr lang="en-US" b="0" kern="0" dirty="0">
                <a:solidFill>
                  <a:srgbClr val="000000"/>
                </a:solidFill>
              </a:rPr>
              <a:t>M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j-ea"/>
                <a:cs typeface="+mj-cs"/>
              </a:rPr>
              <a:t>odes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5" name="Rectangle 30"/>
          <p:cNvSpPr>
            <a:spLocks noChangeArrowheads="1"/>
          </p:cNvSpPr>
          <p:nvPr/>
        </p:nvSpPr>
        <p:spPr bwMode="auto">
          <a:xfrm>
            <a:off x="1869260" y="1286436"/>
            <a:ext cx="2743200" cy="1143000"/>
          </a:xfrm>
          <a:prstGeom prst="rect">
            <a:avLst/>
          </a:prstGeom>
          <a:solidFill>
            <a:srgbClr val="C0C0C0">
              <a:lumMod val="60000"/>
              <a:lumOff val="40000"/>
            </a:srgbClr>
          </a:solidFill>
          <a:ln w="28575" cap="sq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6" name="Rectangle 31"/>
          <p:cNvSpPr>
            <a:spLocks noChangeArrowheads="1"/>
          </p:cNvSpPr>
          <p:nvPr/>
        </p:nvSpPr>
        <p:spPr bwMode="auto">
          <a:xfrm>
            <a:off x="4698185" y="1286436"/>
            <a:ext cx="2743200" cy="1143000"/>
          </a:xfrm>
          <a:prstGeom prst="rect">
            <a:avLst/>
          </a:prstGeom>
          <a:solidFill>
            <a:srgbClr val="C0C0C0">
              <a:lumMod val="60000"/>
              <a:lumOff val="40000"/>
            </a:srgbClr>
          </a:solidFill>
          <a:ln w="28575" cap="sq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7" name="Rectangle 33"/>
          <p:cNvSpPr>
            <a:spLocks noChangeArrowheads="1"/>
          </p:cNvSpPr>
          <p:nvPr/>
        </p:nvSpPr>
        <p:spPr bwMode="auto">
          <a:xfrm>
            <a:off x="3280899" y="2641346"/>
            <a:ext cx="2743200" cy="1371600"/>
          </a:xfrm>
          <a:prstGeom prst="rect">
            <a:avLst/>
          </a:prstGeom>
          <a:solidFill>
            <a:srgbClr val="C0C0C0">
              <a:lumMod val="60000"/>
              <a:lumOff val="40000"/>
            </a:srgbClr>
          </a:solidFill>
          <a:ln w="28575" cap="sq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8" name="Rectangle 35"/>
          <p:cNvSpPr>
            <a:spLocks noChangeArrowheads="1"/>
          </p:cNvSpPr>
          <p:nvPr/>
        </p:nvSpPr>
        <p:spPr bwMode="auto">
          <a:xfrm>
            <a:off x="1869260" y="4182036"/>
            <a:ext cx="2743200" cy="1143000"/>
          </a:xfrm>
          <a:prstGeom prst="rect">
            <a:avLst/>
          </a:prstGeom>
          <a:solidFill>
            <a:srgbClr val="C0C0C0">
              <a:lumMod val="60000"/>
              <a:lumOff val="40000"/>
            </a:srgbClr>
          </a:solidFill>
          <a:ln w="28575" cap="sq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</a:endParaRPr>
          </a:p>
        </p:txBody>
      </p:sp>
      <p:sp>
        <p:nvSpPr>
          <p:cNvPr id="9" name="Rectangle 36"/>
          <p:cNvSpPr>
            <a:spLocks noChangeArrowheads="1"/>
          </p:cNvSpPr>
          <p:nvPr/>
        </p:nvSpPr>
        <p:spPr bwMode="auto">
          <a:xfrm>
            <a:off x="4698185" y="4182036"/>
            <a:ext cx="2743200" cy="1143000"/>
          </a:xfrm>
          <a:prstGeom prst="rect">
            <a:avLst/>
          </a:prstGeom>
          <a:solidFill>
            <a:srgbClr val="C0C0C0">
              <a:lumMod val="60000"/>
              <a:lumOff val="40000"/>
            </a:srgbClr>
          </a:solidFill>
          <a:ln w="28575" cap="sq">
            <a:noFill/>
            <a:miter lim="800000"/>
            <a:headEnd type="none" w="sm" len="sm"/>
            <a:tailEnd type="none" w="sm" len="sm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</a:endParaRPr>
          </a:p>
        </p:txBody>
      </p: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 rot="5400000">
            <a:off x="425186" y="3443055"/>
            <a:ext cx="2362200" cy="1587"/>
          </a:xfrm>
          <a:prstGeom prst="straightConnector1">
            <a:avLst/>
          </a:prstGeom>
          <a:noFill/>
          <a:ln w="28575" algn="ctr">
            <a:solidFill>
              <a:srgbClr val="000000"/>
            </a:solidFill>
            <a:round/>
            <a:headEnd type="stealth" w="med" len="med"/>
            <a:tailEnd type="stealth" w="med" len="med"/>
          </a:ln>
        </p:spPr>
      </p:cxnSp>
      <p:cxnSp>
        <p:nvCxnSpPr>
          <p:cNvPr id="11" name="Straight Arrow Connector 10"/>
          <p:cNvCxnSpPr>
            <a:cxnSpLocks noChangeShapeType="1"/>
          </p:cNvCxnSpPr>
          <p:nvPr/>
        </p:nvCxnSpPr>
        <p:spPr bwMode="auto">
          <a:xfrm>
            <a:off x="3193656" y="5615985"/>
            <a:ext cx="3048000" cy="1588"/>
          </a:xfrm>
          <a:prstGeom prst="straightConnector1">
            <a:avLst/>
          </a:prstGeom>
          <a:noFill/>
          <a:ln w="25400" algn="ctr">
            <a:solidFill>
              <a:srgbClr val="000000"/>
            </a:solidFill>
            <a:round/>
            <a:headEnd type="stealth" w="med" len="med"/>
            <a:tailEnd type="stealth" w="med" len="med"/>
          </a:ln>
        </p:spPr>
      </p:cxnSp>
      <p:sp>
        <p:nvSpPr>
          <p:cNvPr id="12" name="TextBox 21"/>
          <p:cNvSpPr txBox="1">
            <a:spLocks noChangeArrowheads="1"/>
          </p:cNvSpPr>
          <p:nvPr/>
        </p:nvSpPr>
        <p:spPr bwMode="auto">
          <a:xfrm>
            <a:off x="1974456" y="5460410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</a:rPr>
              <a:t>Uncooperative</a:t>
            </a:r>
          </a:p>
        </p:txBody>
      </p:sp>
      <p:sp>
        <p:nvSpPr>
          <p:cNvPr id="13" name="TextBox 22"/>
          <p:cNvSpPr txBox="1">
            <a:spLocks noChangeArrowheads="1"/>
          </p:cNvSpPr>
          <p:nvPr/>
        </p:nvSpPr>
        <p:spPr bwMode="auto">
          <a:xfrm>
            <a:off x="6241656" y="5463585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</a:rPr>
              <a:t>Cooperative</a:t>
            </a:r>
          </a:p>
        </p:txBody>
      </p:sp>
      <p:sp>
        <p:nvSpPr>
          <p:cNvPr id="14" name="TextBox 23"/>
          <p:cNvSpPr txBox="1">
            <a:spLocks noChangeArrowheads="1"/>
          </p:cNvSpPr>
          <p:nvPr/>
        </p:nvSpPr>
        <p:spPr bwMode="auto">
          <a:xfrm>
            <a:off x="3517506" y="5615985"/>
            <a:ext cx="266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</a:rPr>
              <a:t>Cooperativeness</a:t>
            </a:r>
          </a:p>
        </p:txBody>
      </p:sp>
      <p:sp>
        <p:nvSpPr>
          <p:cNvPr id="15" name="TextBox 21"/>
          <p:cNvSpPr txBox="1">
            <a:spLocks noChangeArrowheads="1"/>
          </p:cNvSpPr>
          <p:nvPr/>
        </p:nvSpPr>
        <p:spPr bwMode="auto">
          <a:xfrm rot="-5400000">
            <a:off x="958586" y="4843636"/>
            <a:ext cx="1295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</a:rPr>
              <a:t>Unassertive</a:t>
            </a:r>
          </a:p>
        </p:txBody>
      </p:sp>
      <p:sp>
        <p:nvSpPr>
          <p:cNvPr id="16" name="TextBox 21"/>
          <p:cNvSpPr txBox="1">
            <a:spLocks noChangeArrowheads="1"/>
          </p:cNvSpPr>
          <p:nvPr/>
        </p:nvSpPr>
        <p:spPr bwMode="auto">
          <a:xfrm rot="-5400000">
            <a:off x="1126723" y="1637438"/>
            <a:ext cx="9591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</a:rPr>
              <a:t>Assertive</a:t>
            </a:r>
          </a:p>
        </p:txBody>
      </p:sp>
      <p:sp>
        <p:nvSpPr>
          <p:cNvPr id="17" name="TextBox 23"/>
          <p:cNvSpPr txBox="1">
            <a:spLocks noChangeArrowheads="1"/>
          </p:cNvSpPr>
          <p:nvPr/>
        </p:nvSpPr>
        <p:spPr bwMode="auto">
          <a:xfrm rot="-5400000">
            <a:off x="-119083" y="2960603"/>
            <a:ext cx="2667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</a:rPr>
              <a:t>Assertiveness</a:t>
            </a:r>
          </a:p>
        </p:txBody>
      </p:sp>
      <p:sp>
        <p:nvSpPr>
          <p:cNvPr id="18" name="Text Box 28"/>
          <p:cNvSpPr txBox="1">
            <a:spLocks noChangeArrowheads="1"/>
          </p:cNvSpPr>
          <p:nvPr/>
        </p:nvSpPr>
        <p:spPr bwMode="auto">
          <a:xfrm>
            <a:off x="2021660" y="1667436"/>
            <a:ext cx="24384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</a:rPr>
              <a:t>COMPETING</a:t>
            </a:r>
          </a:p>
        </p:txBody>
      </p:sp>
      <p:sp>
        <p:nvSpPr>
          <p:cNvPr id="19" name="Text Box 29"/>
          <p:cNvSpPr txBox="1">
            <a:spLocks noChangeArrowheads="1"/>
          </p:cNvSpPr>
          <p:nvPr/>
        </p:nvSpPr>
        <p:spPr bwMode="auto">
          <a:xfrm>
            <a:off x="4793435" y="1667436"/>
            <a:ext cx="24384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</a:rPr>
              <a:t>COLLABORATING</a:t>
            </a:r>
          </a:p>
        </p:txBody>
      </p:sp>
      <p:sp>
        <p:nvSpPr>
          <p:cNvPr id="20" name="Text Box 32"/>
          <p:cNvSpPr txBox="1">
            <a:spLocks noChangeArrowheads="1"/>
          </p:cNvSpPr>
          <p:nvPr/>
        </p:nvSpPr>
        <p:spPr bwMode="auto">
          <a:xfrm>
            <a:off x="3433299" y="3165221"/>
            <a:ext cx="24384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</a:rPr>
              <a:t>COMPROMISING</a:t>
            </a:r>
          </a:p>
        </p:txBody>
      </p:sp>
      <p:sp>
        <p:nvSpPr>
          <p:cNvPr id="21" name="Text Box 34"/>
          <p:cNvSpPr txBox="1">
            <a:spLocks noChangeArrowheads="1"/>
          </p:cNvSpPr>
          <p:nvPr/>
        </p:nvSpPr>
        <p:spPr bwMode="auto">
          <a:xfrm>
            <a:off x="1993085" y="4629711"/>
            <a:ext cx="24384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</a:rPr>
              <a:t>AVOIDING</a:t>
            </a:r>
          </a:p>
        </p:txBody>
      </p:sp>
      <p:sp>
        <p:nvSpPr>
          <p:cNvPr id="22" name="Text Box 37"/>
          <p:cNvSpPr txBox="1">
            <a:spLocks noChangeArrowheads="1"/>
          </p:cNvSpPr>
          <p:nvPr/>
        </p:nvSpPr>
        <p:spPr bwMode="auto">
          <a:xfrm>
            <a:off x="4898210" y="4629711"/>
            <a:ext cx="2552700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</a:rPr>
              <a:t>ACCOMMODATING</a:t>
            </a:r>
          </a:p>
        </p:txBody>
      </p:sp>
    </p:spTree>
    <p:extLst>
      <p:ext uri="{BB962C8B-B14F-4D97-AF65-F5344CB8AC3E}">
        <p14:creationId xmlns:p14="http://schemas.microsoft.com/office/powerpoint/2010/main" val="1607178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" y="120650"/>
            <a:ext cx="9034463" cy="661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476250"/>
            <a:ext cx="9601200" cy="8953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Managing Change and Transition </a:t>
            </a:r>
            <a:b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</a:b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By Dr. Ben Bissell (W.R.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Shirah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Publisher, 804-745-1877)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 bwMode="auto">
          <a:xfrm>
            <a:off x="461963" y="1668462"/>
            <a:ext cx="8229600" cy="473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6" tIns="45718" rIns="91436" bIns="4571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40000"/>
              </a:spcBef>
              <a:spcAft>
                <a:spcPct val="20000"/>
              </a:spcAft>
              <a:buFont typeface="Wingdings" pitchFamily="2" charset="2"/>
              <a:buChar char="§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40000"/>
              </a:spcBef>
              <a:spcAft>
                <a:spcPct val="2000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40000"/>
              </a:spcBef>
              <a:spcAft>
                <a:spcPct val="20000"/>
              </a:spcAft>
              <a:buChar char="»"/>
              <a:defRPr sz="2400">
                <a:solidFill>
                  <a:schemeClr val="tx1"/>
                </a:solidFill>
                <a:latin typeface="+mn-lt"/>
              </a:defRPr>
            </a:lvl9pPr>
          </a:lstStyle>
          <a:p>
            <a:pPr marL="514350" marR="0" lvl="0" indent="-514350" algn="l" defTabSz="914400" rtl="0" eaLnBrk="0" fontAlgn="base" latinLnBrk="0" hangingPunct="0">
              <a:lnSpc>
                <a:spcPct val="8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I.	Introducing the dynamics of change</a:t>
            </a:r>
          </a:p>
          <a:p>
            <a:pPr marL="1028700" marR="0" lvl="1" indent="-400050" algn="l" defTabSz="914400" rtl="0" eaLnBrk="0" fontAlgn="base" latinLnBrk="0" hangingPunct="0">
              <a:lnSpc>
                <a:spcPct val="8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A.	Significant Emotional Event (S.E.E.)</a:t>
            </a:r>
          </a:p>
          <a:p>
            <a:pPr marL="1028700" marR="0" lvl="1" indent="-400050" algn="l" defTabSz="914400" rtl="0" eaLnBrk="0" fontAlgn="base" latinLnBrk="0" hangingPunct="0">
              <a:lnSpc>
                <a:spcPct val="8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B.	Five stages of the change process:</a:t>
            </a:r>
          </a:p>
          <a:p>
            <a:pPr marL="1371600" marR="0" lvl="2" indent="-228600" algn="l" defTabSz="914400" rtl="0" eaLnBrk="0" fontAlgn="base" latinLnBrk="0" hangingPunct="0">
              <a:lnSpc>
                <a:spcPct val="8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1.	Shock (or denial)</a:t>
            </a:r>
          </a:p>
          <a:p>
            <a:pPr marL="1371600" marR="0" lvl="2" indent="-228600" algn="l" defTabSz="914400" rtl="0" eaLnBrk="0" fontAlgn="base" latinLnBrk="0" hangingPunct="0">
              <a:lnSpc>
                <a:spcPct val="8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2.	Flood of emotion (usually anger)</a:t>
            </a:r>
          </a:p>
          <a:p>
            <a:pPr marL="1371600" marR="0" lvl="2" indent="-228600" algn="l" defTabSz="914400" rtl="0" eaLnBrk="0" fontAlgn="base" latinLnBrk="0" hangingPunct="0">
              <a:lnSpc>
                <a:spcPct val="8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3.	Bargain</a:t>
            </a:r>
          </a:p>
          <a:p>
            <a:pPr marL="1371600" marR="0" lvl="2" indent="-228600" algn="l" defTabSz="914400" rtl="0" eaLnBrk="0" fontAlgn="base" latinLnBrk="0" hangingPunct="0">
              <a:lnSpc>
                <a:spcPct val="8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4.	Depression (grief)</a:t>
            </a:r>
          </a:p>
          <a:p>
            <a:pPr marL="1371600" marR="0" lvl="2" indent="-228600" algn="l" defTabSz="914400" rtl="0" eaLnBrk="0" fontAlgn="base" latinLnBrk="0" hangingPunct="0">
              <a:lnSpc>
                <a:spcPct val="8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5.	Acceptance (intellectual/emotional)</a:t>
            </a:r>
          </a:p>
          <a:p>
            <a:pPr marL="1028700" marR="0" lvl="1" indent="-400050" algn="l" defTabSz="914400" rtl="0" eaLnBrk="0" fontAlgn="base" latinLnBrk="0" hangingPunct="0">
              <a:lnSpc>
                <a:spcPct val="8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C.	Takes 1-1½ year minimum to work through the five stages</a:t>
            </a:r>
          </a:p>
          <a:p>
            <a:pPr marL="1028700" marR="0" lvl="1" indent="-400050" algn="l" defTabSz="914400" rtl="0" eaLnBrk="0" fontAlgn="base" latinLnBrk="0" hangingPunct="0">
              <a:lnSpc>
                <a:spcPct val="8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D.	Results of not dealing with change within two years:</a:t>
            </a:r>
          </a:p>
          <a:p>
            <a:pPr marL="1371600" marR="0" lvl="2" indent="-228600" algn="l" defTabSz="914400" rtl="0" eaLnBrk="0" fontAlgn="base" latinLnBrk="0" hangingPunct="0">
              <a:lnSpc>
                <a:spcPct val="8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1.	Burnout and quit job</a:t>
            </a:r>
          </a:p>
          <a:p>
            <a:pPr marL="1371600" marR="0" lvl="2" indent="-228600" algn="l" defTabSz="914400" rtl="0" eaLnBrk="0" fontAlgn="base" latinLnBrk="0" hangingPunct="0">
              <a:lnSpc>
                <a:spcPct val="8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2.	Become difficult</a:t>
            </a:r>
          </a:p>
          <a:p>
            <a:pPr marL="1371600" marR="0" lvl="2" indent="-228600" algn="l" defTabSz="914400" rtl="0" eaLnBrk="0" fontAlgn="base" latinLnBrk="0" hangingPunct="0">
              <a:lnSpc>
                <a:spcPct val="80000"/>
              </a:lnSpc>
              <a:spcBef>
                <a:spcPct val="30000"/>
              </a:spcBef>
              <a:spcAft>
                <a:spcPct val="10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3.	Become emotionally or physically ill</a:t>
            </a:r>
          </a:p>
          <a:p>
            <a:pPr marL="1028700" marR="0" lvl="1" indent="-400050" algn="l" defTabSz="914400" rtl="0" eaLnBrk="0" fontAlgn="base" latinLnBrk="0" hangingPunct="0">
              <a:lnSpc>
                <a:spcPct val="8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Char char="–"/>
              <a:tabLst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1371600" marR="0" lvl="2" indent="-228600" algn="l" defTabSz="914400" rtl="0" eaLnBrk="0" fontAlgn="base" latinLnBrk="0" hangingPunct="0">
              <a:lnSpc>
                <a:spcPct val="80000"/>
              </a:lnSpc>
              <a:spcBef>
                <a:spcPct val="40000"/>
              </a:spcBef>
              <a:spcAft>
                <a:spcPct val="20000"/>
              </a:spcAft>
              <a:buClrTx/>
              <a:buSzTx/>
              <a:buFontTx/>
              <a:buChar char="•"/>
              <a:tabLst/>
              <a:defRPr/>
            </a:pP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773962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220</Words>
  <Application>Microsoft Office PowerPoint</Application>
  <PresentationFormat>On-screen Show (4:3)</PresentationFormat>
  <Paragraphs>102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High Impact Leadership</vt:lpstr>
      <vt:lpstr>PowerPoint Presentation</vt:lpstr>
      <vt:lpstr>The Person-Job Fit</vt:lpstr>
      <vt:lpstr>PowerPoint Presentation</vt:lpstr>
      <vt:lpstr>EI – Being Intelligent about Emotions</vt:lpstr>
      <vt:lpstr>The Nature of Conflict when Dealing with Emotions</vt:lpstr>
      <vt:lpstr>PowerPoint Presentation</vt:lpstr>
      <vt:lpstr>PowerPoint Presentation</vt:lpstr>
      <vt:lpstr>Managing Change and Transition  By Dr. Ben Bissell (W.R. Shirah Publisher, 804-745-1877)</vt:lpstr>
      <vt:lpstr>Managing Change and Transition  By Dr. Ben Bissell (W.R. Shirah Publisher, 804-745-1877)</vt:lpstr>
      <vt:lpstr>Managing Change and Transition  By Dr. Ben Bissell (W.R. Shirah Publisher, 804-745-1877)</vt:lpstr>
      <vt:lpstr>Managing Change and Transition  By Dr. Ben Bissell (W.R. Shirah Publisher, 804-745-1877)</vt:lpstr>
    </vt:vector>
  </TitlesOfParts>
  <Company>Mays Business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cedsw6</dc:creator>
  <cp:lastModifiedBy>Cangelose, Macey</cp:lastModifiedBy>
  <cp:revision>21</cp:revision>
  <cp:lastPrinted>2012-11-08T19:57:05Z</cp:lastPrinted>
  <dcterms:created xsi:type="dcterms:W3CDTF">2012-09-03T18:42:59Z</dcterms:created>
  <dcterms:modified xsi:type="dcterms:W3CDTF">2012-11-08T19:59:15Z</dcterms:modified>
</cp:coreProperties>
</file>